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Arial Black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ArialBlack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eaa37bce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g2feaa37bce1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feaa37bce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g2feaa37bce1_0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feaa37bce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g2feaa37bce1_0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feaa37bce1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g2feaa37bce1_0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011d14439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3011d144391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eaa37bce1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g2feaa37bce1_0_3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eaa37bce1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g2feaa37bce1_0_3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feaa37bce1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g2feaa37bce1_0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83e445fd8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83e445fd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feaa37bce1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g2feaa37bce1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83e445fd86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383e445fd8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eaa37bce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g2feaa37bce1_0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feaa37bce1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g2feaa37bce1_0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ffc3cab3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g37ffc3cab3a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3e445fd8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83e445fd8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3e445fd8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83e445fd8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3e445fd8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83e445fd8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3e445fd8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83e445fd8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3e445fd8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83e445fd8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3e445fd8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83e445fd8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83e445fd8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83e445fd8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of Pittsburgh logo"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 Black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 Black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of Pittsburgh logo" id="70" name="Google Shape;7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628650" y="387178"/>
            <a:ext cx="78867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 Black"/>
              <a:buNone/>
              <a:defRPr sz="45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type="title"/>
          </p:nvPr>
        </p:nvSpPr>
        <p:spPr>
          <a:xfrm>
            <a:off x="628650" y="384048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 Black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2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type="title"/>
          </p:nvPr>
        </p:nvSpPr>
        <p:spPr>
          <a:xfrm>
            <a:off x="628650" y="384048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of Pittsburgh logo" id="98" name="Google Shape;9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2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628650" y="384048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628650" y="3934070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 Black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 type="objTx">
  <p:cSld name="OBJECT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3887391" y="387179"/>
            <a:ext cx="4629300" cy="4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1" name="Google Shape;111;p24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12" name="Google Shape;112;p24"/>
          <p:cNvSpPr txBox="1"/>
          <p:nvPr>
            <p:ph type="title"/>
          </p:nvPr>
        </p:nvSpPr>
        <p:spPr>
          <a:xfrm>
            <a:off x="627459" y="387178"/>
            <a:ext cx="29517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None/>
              <a:defRPr sz="24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of Pittsburgh logo" id="117" name="Google Shape;1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 txBox="1"/>
          <p:nvPr>
            <p:ph idx="1" type="body"/>
          </p:nvPr>
        </p:nvSpPr>
        <p:spPr>
          <a:xfrm>
            <a:off x="3887391" y="387179"/>
            <a:ext cx="4629300" cy="4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9" name="Google Shape;119;p25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20" name="Google Shape;120;p25"/>
          <p:cNvSpPr txBox="1"/>
          <p:nvPr>
            <p:ph type="title"/>
          </p:nvPr>
        </p:nvSpPr>
        <p:spPr>
          <a:xfrm>
            <a:off x="627459" y="387178"/>
            <a:ext cx="29517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6"/>
          <p:cNvSpPr/>
          <p:nvPr>
            <p:ph idx="2" type="pic"/>
          </p:nvPr>
        </p:nvSpPr>
        <p:spPr>
          <a:xfrm>
            <a:off x="3887391" y="280087"/>
            <a:ext cx="4629300" cy="411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6"/>
          <p:cNvSpPr txBox="1"/>
          <p:nvPr>
            <p:ph idx="1" type="body"/>
          </p:nvPr>
        </p:nvSpPr>
        <p:spPr>
          <a:xfrm>
            <a:off x="436605" y="1543050"/>
            <a:ext cx="31425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26" name="Google Shape;126;p26"/>
          <p:cNvSpPr txBox="1"/>
          <p:nvPr>
            <p:ph type="title"/>
          </p:nvPr>
        </p:nvSpPr>
        <p:spPr>
          <a:xfrm>
            <a:off x="436605" y="280086"/>
            <a:ext cx="31425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of Pittsburgh logo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628650" y="384048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  <a:defRPr b="0" i="0" sz="33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2.jp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hyperlink" Target="http://streetmedicine.org/wordpress/about-the-institute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hyperlink" Target="http://streetmedicine.org/wordpress/about-the-institute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vimeo.com/498230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type="ctrTitle"/>
          </p:nvPr>
        </p:nvSpPr>
        <p:spPr>
          <a:xfrm>
            <a:off x="489562" y="480060"/>
            <a:ext cx="3604500" cy="30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rial Black"/>
              <a:buNone/>
            </a:pPr>
            <a:r>
              <a:rPr lang="en" sz="5000">
                <a:latin typeface="Arial Black"/>
                <a:ea typeface="Arial Black"/>
                <a:cs typeface="Arial Black"/>
                <a:sym typeface="Arial Black"/>
              </a:rPr>
              <a:t>Street </a:t>
            </a:r>
            <a:br>
              <a:rPr lang="en" sz="500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" sz="5000">
                <a:latin typeface="Arial Black"/>
                <a:ea typeface="Arial Black"/>
                <a:cs typeface="Arial Black"/>
                <a:sym typeface="Arial Black"/>
              </a:rPr>
              <a:t>Medicine</a:t>
            </a:r>
            <a:br>
              <a:rPr lang="en" sz="500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" sz="5000">
                <a:latin typeface="Arial Black"/>
                <a:ea typeface="Arial Black"/>
                <a:cs typeface="Arial Black"/>
                <a:sym typeface="Arial Black"/>
              </a:rPr>
              <a:t>at Pitt</a:t>
            </a:r>
            <a:endParaRPr/>
          </a:p>
        </p:txBody>
      </p:sp>
      <p:sp>
        <p:nvSpPr>
          <p:cNvPr id="132" name="Google Shape;132;p27"/>
          <p:cNvSpPr txBox="1"/>
          <p:nvPr>
            <p:ph idx="1" type="subTitle"/>
          </p:nvPr>
        </p:nvSpPr>
        <p:spPr>
          <a:xfrm>
            <a:off x="489562" y="3676337"/>
            <a:ext cx="36045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i="1" lang="en" sz="1500"/>
              <a:t>A student-led interdisciplinary organization supporting the unhoused community in Pittsburgh, PA</a:t>
            </a:r>
            <a:endParaRPr i="1" sz="1500"/>
          </a:p>
        </p:txBody>
      </p:sp>
      <p:pic>
        <p:nvPicPr>
          <p:cNvPr descr="A picture containing building, outdoor, person, street&#10;&#10;Description automatically generated" id="133" name="Google Shape;133;p27"/>
          <p:cNvPicPr preferRelativeResize="0"/>
          <p:nvPr/>
        </p:nvPicPr>
        <p:blipFill rotWithShape="1">
          <a:blip r:embed="rId3">
            <a:alphaModFix/>
          </a:blip>
          <a:srcRect b="15720" l="0" r="0" t="33"/>
          <a:stretch/>
        </p:blipFill>
        <p:spPr>
          <a:xfrm>
            <a:off x="4571999" y="10"/>
            <a:ext cx="4579242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7"/>
          <p:cNvSpPr txBox="1"/>
          <p:nvPr/>
        </p:nvSpPr>
        <p:spPr>
          <a:xfrm>
            <a:off x="188429" y="209135"/>
            <a:ext cx="293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135" name="Google Shape;13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628650" y="387178"/>
            <a:ext cx="7886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</a:pPr>
            <a:r>
              <a:rPr lang="en"/>
              <a:t>Our Values</a:t>
            </a:r>
            <a:endParaRPr/>
          </a:p>
        </p:txBody>
      </p:sp>
      <p:grpSp>
        <p:nvGrpSpPr>
          <p:cNvPr id="202" name="Google Shape;202;p36"/>
          <p:cNvGrpSpPr/>
          <p:nvPr/>
        </p:nvGrpSpPr>
        <p:grpSpPr>
          <a:xfrm>
            <a:off x="438324" y="983966"/>
            <a:ext cx="5501300" cy="2633934"/>
            <a:chOff x="1472233" y="1399760"/>
            <a:chExt cx="6025520" cy="2633934"/>
          </a:xfrm>
        </p:grpSpPr>
        <p:sp>
          <p:nvSpPr>
            <p:cNvPr id="203" name="Google Shape;203;p36"/>
            <p:cNvSpPr/>
            <p:nvPr/>
          </p:nvSpPr>
          <p:spPr>
            <a:xfrm>
              <a:off x="1472233" y="1399760"/>
              <a:ext cx="571500" cy="555000"/>
            </a:xfrm>
            <a:prstGeom prst="roundRect">
              <a:avLst>
                <a:gd fmla="val 16667" name="adj"/>
              </a:avLst>
            </a:prstGeom>
            <a:solidFill>
              <a:srgbClr val="002D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" sz="2800" u="none" cap="none" strike="noStrike">
                  <a:solidFill>
                    <a:srgbClr val="FFB71B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</a:t>
              </a:r>
              <a:endParaRPr b="0" i="0" sz="2800" u="none" cap="none" strike="noStrike">
                <a:solidFill>
                  <a:srgbClr val="FFB71B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204" name="Google Shape;204;p36"/>
            <p:cNvSpPr/>
            <p:nvPr/>
          </p:nvSpPr>
          <p:spPr>
            <a:xfrm>
              <a:off x="1472233" y="2443368"/>
              <a:ext cx="571500" cy="555000"/>
            </a:xfrm>
            <a:prstGeom prst="roundRect">
              <a:avLst>
                <a:gd fmla="val 16667" name="adj"/>
              </a:avLst>
            </a:prstGeom>
            <a:solidFill>
              <a:srgbClr val="002D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" sz="2800" u="none" cap="none" strike="noStrike">
                  <a:solidFill>
                    <a:srgbClr val="FFB71B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2</a:t>
              </a:r>
              <a:endParaRPr b="0" i="0" sz="2800" u="none" cap="none" strike="noStrike">
                <a:solidFill>
                  <a:srgbClr val="FFB71B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205" name="Google Shape;205;p36"/>
            <p:cNvSpPr/>
            <p:nvPr/>
          </p:nvSpPr>
          <p:spPr>
            <a:xfrm>
              <a:off x="1472233" y="3478694"/>
              <a:ext cx="571500" cy="555000"/>
            </a:xfrm>
            <a:prstGeom prst="roundRect">
              <a:avLst>
                <a:gd fmla="val 16667" name="adj"/>
              </a:avLst>
            </a:prstGeom>
            <a:solidFill>
              <a:srgbClr val="002D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" sz="2800" u="none" cap="none" strike="noStrike">
                  <a:solidFill>
                    <a:srgbClr val="FFB71B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3</a:t>
              </a:r>
              <a:endParaRPr b="0" i="0" sz="2800" u="none" cap="none" strike="noStrike">
                <a:solidFill>
                  <a:srgbClr val="FFB71B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206" name="Google Shape;206;p36"/>
            <p:cNvSpPr txBox="1"/>
            <p:nvPr/>
          </p:nvSpPr>
          <p:spPr>
            <a:xfrm>
              <a:off x="2486845" y="1476362"/>
              <a:ext cx="35466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Authentic, relationship-based care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6"/>
            <p:cNvSpPr txBox="1"/>
            <p:nvPr/>
          </p:nvSpPr>
          <p:spPr>
            <a:xfrm>
              <a:off x="2486853" y="2519982"/>
              <a:ext cx="501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Interprofessional teamwork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6"/>
            <p:cNvSpPr txBox="1"/>
            <p:nvPr/>
          </p:nvSpPr>
          <p:spPr>
            <a:xfrm>
              <a:off x="2486852" y="3555308"/>
              <a:ext cx="501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Lens of health equity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Logo&#10;&#10;Description automatically generated" id="209" name="Google Shape;20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 title="IMG_4267-preview.jpeg"/>
          <p:cNvPicPr preferRelativeResize="0"/>
          <p:nvPr/>
        </p:nvPicPr>
        <p:blipFill rotWithShape="1">
          <a:blip r:embed="rId4">
            <a:alphaModFix/>
          </a:blip>
          <a:srcRect b="2437" l="5944" r="8026" t="4521"/>
          <a:stretch/>
        </p:blipFill>
        <p:spPr>
          <a:xfrm>
            <a:off x="4812500" y="178900"/>
            <a:ext cx="3318674" cy="47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628650" y="751613"/>
            <a:ext cx="78867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 Black"/>
              <a:buNone/>
            </a:pPr>
            <a:r>
              <a:rPr lang="en">
                <a:solidFill>
                  <a:schemeClr val="lt1"/>
                </a:solidFill>
              </a:rPr>
              <a:t>Student &amp; Clinician Involvement: </a:t>
            </a:r>
            <a:endParaRPr/>
          </a:p>
        </p:txBody>
      </p:sp>
      <p:pic>
        <p:nvPicPr>
          <p:cNvPr descr="Brain in head with solid fill" id="216" name="Google Shape;21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976" y="1874259"/>
            <a:ext cx="1328530" cy="13285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s with solid fill" id="217" name="Google Shape;21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1672" y="1824564"/>
            <a:ext cx="1403073" cy="14196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ute (Two Pins With A Path) with solid fill" id="218" name="Google Shape;21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3324" y="1874259"/>
            <a:ext cx="1303683" cy="132024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7"/>
          <p:cNvSpPr txBox="1"/>
          <p:nvPr/>
        </p:nvSpPr>
        <p:spPr>
          <a:xfrm>
            <a:off x="211833" y="3381280"/>
            <a:ext cx="21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Didactic Events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7"/>
          <p:cNvSpPr txBox="1"/>
          <p:nvPr/>
        </p:nvSpPr>
        <p:spPr>
          <a:xfrm>
            <a:off x="2530963" y="3381280"/>
            <a:ext cx="212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Community Volunteering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7"/>
          <p:cNvSpPr txBox="1"/>
          <p:nvPr/>
        </p:nvSpPr>
        <p:spPr>
          <a:xfrm>
            <a:off x="4932919" y="3414410"/>
            <a:ext cx="21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Street Rounds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222" name="Google Shape;222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7950" y="1915699"/>
            <a:ext cx="1328525" cy="1328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 txBox="1"/>
          <p:nvPr/>
        </p:nvSpPr>
        <p:spPr>
          <a:xfrm>
            <a:off x="6952582" y="3414410"/>
            <a:ext cx="21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Research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277425" y="691475"/>
            <a:ext cx="53223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Interdisciplinary healthcare outreach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 to provide medical care, basic needs, connection to resources, relationship and trust building </a:t>
            </a:r>
            <a:r>
              <a:rPr b="1" lang="en"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to those experiencing unsheltered homelessness</a:t>
            </a:r>
            <a:endParaRPr b="1" sz="2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Consists of walking through Pittsburgh (Downtown, Oakland, Shadyside, etc.) </a:t>
            </a:r>
            <a:r>
              <a:rPr b="1" lang="en"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to meet with unsheltered in</a:t>
            </a:r>
            <a:r>
              <a:rPr b="1" lang="en" sz="2000">
                <a:solidFill>
                  <a:schemeClr val="lt2"/>
                </a:solidFill>
              </a:rPr>
              <a:t>div</a:t>
            </a:r>
            <a:r>
              <a:rPr b="1" lang="en"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iduals where they are 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instead of requiring them to come into clinic environments that may be inaccessible, stigmatizing, or traumatizing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2"/>
              </a:solidFill>
            </a:endParaRPr>
          </a:p>
        </p:txBody>
      </p:sp>
      <p:sp>
        <p:nvSpPr>
          <p:cNvPr id="230" name="Google Shape;230;p38"/>
          <p:cNvSpPr txBox="1"/>
          <p:nvPr>
            <p:ph type="title"/>
          </p:nvPr>
        </p:nvSpPr>
        <p:spPr>
          <a:xfrm>
            <a:off x="466425" y="200713"/>
            <a:ext cx="7886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</a:pPr>
            <a:r>
              <a:rPr lang="en"/>
              <a:t>Street Rounds</a:t>
            </a:r>
            <a:endParaRPr/>
          </a:p>
        </p:txBody>
      </p:sp>
      <p:pic>
        <p:nvPicPr>
          <p:cNvPr descr="Route (Two Pins With A Path) with solid fill" id="231" name="Google Shape;23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0670" y="85310"/>
            <a:ext cx="1303683" cy="1320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32" name="Google Shape;23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8" title="IMG_5950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9725" y="1405550"/>
            <a:ext cx="3384274" cy="253820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8"/>
          <p:cNvSpPr txBox="1"/>
          <p:nvPr/>
        </p:nvSpPr>
        <p:spPr>
          <a:xfrm>
            <a:off x="1288121" y="3971663"/>
            <a:ext cx="59217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2"/>
                </a:solidFill>
              </a:rPr>
              <a:t>Wednesday nights 6:30 -9 PM </a:t>
            </a:r>
            <a:endParaRPr b="1" sz="200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2"/>
                </a:solidFill>
              </a:rPr>
              <a:t>Thursday Addiction Medicine 1:30-3:30 PM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466425" y="906150"/>
            <a:ext cx="82821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Weekly Sam’s Club Runs</a:t>
            </a:r>
            <a:r>
              <a:rPr lang="en" sz="2000"/>
              <a:t> for groceries 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>
                <a:solidFill>
                  <a:srgbClr val="FFFFFF"/>
                </a:solidFill>
              </a:rPr>
              <a:t>Pickups for </a:t>
            </a:r>
            <a:r>
              <a:rPr b="1" lang="en" sz="2000">
                <a:solidFill>
                  <a:schemeClr val="lt2"/>
                </a:solidFill>
              </a:rPr>
              <a:t>locally sourced food and </a:t>
            </a:r>
            <a:endParaRPr b="1" sz="200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</a:rPr>
              <a:t>donations</a:t>
            </a:r>
            <a:endParaRPr b="1" sz="2000">
              <a:solidFill>
                <a:schemeClr val="lt2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/>
              <a:t>Pitt Food Recovery Heroes</a:t>
            </a:r>
            <a:endParaRPr sz="2000"/>
          </a:p>
          <a:p>
            <a:pPr indent="-3556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/>
              <a:t>412 Food rescue</a:t>
            </a:r>
            <a:endParaRPr sz="2000"/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Ordering and seasonal donations</a:t>
            </a:r>
            <a:endParaRPr b="1" sz="20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2000"/>
              <a:t>for frequently used supplies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/>
              <a:t>Volunteer to coordinate supplies when you have time and as many times as you would like (no onboarding)</a:t>
            </a:r>
            <a:endParaRPr sz="2000"/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For more information on joining the resource committee please reach out to info@streetmedicineatpitt.org</a:t>
            </a:r>
            <a:endParaRPr b="1" sz="2000">
              <a:solidFill>
                <a:schemeClr val="lt2"/>
              </a:solidFill>
            </a:endParaRPr>
          </a:p>
        </p:txBody>
      </p:sp>
      <p:sp>
        <p:nvSpPr>
          <p:cNvPr id="240" name="Google Shape;240;p39"/>
          <p:cNvSpPr txBox="1"/>
          <p:nvPr>
            <p:ph type="title"/>
          </p:nvPr>
        </p:nvSpPr>
        <p:spPr>
          <a:xfrm>
            <a:off x="466425" y="200713"/>
            <a:ext cx="7886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</a:pPr>
            <a:r>
              <a:rPr lang="en"/>
              <a:t>Supply Coordination</a:t>
            </a:r>
            <a:endParaRPr/>
          </a:p>
        </p:txBody>
      </p:sp>
      <p:pic>
        <p:nvPicPr>
          <p:cNvPr descr="Logo&#10;&#10;Description automatically generated" id="241" name="Google Shape;24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9" title="IMG_2757-preview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9150" y="446175"/>
            <a:ext cx="3263601" cy="2599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idx="1" type="body"/>
          </p:nvPr>
        </p:nvSpPr>
        <p:spPr>
          <a:xfrm>
            <a:off x="466425" y="906150"/>
            <a:ext cx="5298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Resource management (organizing donations)</a:t>
            </a:r>
            <a:endParaRPr sz="2000"/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Donation drives</a:t>
            </a:r>
            <a:endParaRPr sz="2000"/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Operation Safety Net warehouse</a:t>
            </a:r>
            <a:endParaRPr sz="2000"/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Community Partner Nights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 </a:t>
            </a:r>
            <a:r>
              <a:rPr lang="en" sz="2000"/>
              <a:t>Community Human Services food pantry 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 Making sandwiches/care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 Fundraising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48" name="Google Shape;248;p40"/>
          <p:cNvSpPr txBox="1"/>
          <p:nvPr>
            <p:ph type="title"/>
          </p:nvPr>
        </p:nvSpPr>
        <p:spPr>
          <a:xfrm>
            <a:off x="466425" y="200713"/>
            <a:ext cx="7886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</a:pPr>
            <a:r>
              <a:rPr lang="en"/>
              <a:t>Volunteer Opportunities</a:t>
            </a:r>
            <a:endParaRPr/>
          </a:p>
        </p:txBody>
      </p:sp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425" y="1309476"/>
            <a:ext cx="3379524" cy="249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50" name="Google Shape;25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idx="1" type="body"/>
          </p:nvPr>
        </p:nvSpPr>
        <p:spPr>
          <a:xfrm>
            <a:off x="466425" y="906150"/>
            <a:ext cx="6219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B71B"/>
              </a:buClr>
              <a:buSzPts val="2000"/>
              <a:buChar char="•"/>
            </a:pPr>
            <a:r>
              <a:rPr lang="en" sz="2000"/>
              <a:t>Guest speakers 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B71B"/>
              </a:buClr>
              <a:buSzPts val="2000"/>
              <a:buChar char="•"/>
            </a:pPr>
            <a:r>
              <a:rPr lang="en" sz="2000"/>
              <a:t>Panels 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B71B"/>
              </a:buClr>
              <a:buSzPts val="2000"/>
              <a:buChar char="•"/>
            </a:pPr>
            <a:r>
              <a:rPr lang="en" sz="2000"/>
              <a:t>Workshops and trainings 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B71B"/>
              </a:buClr>
              <a:buSzPts val="2000"/>
              <a:buChar char="•"/>
            </a:pPr>
            <a:r>
              <a:rPr lang="en" sz="2000"/>
              <a:t>Book club 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B71B"/>
              </a:buClr>
              <a:buSzPts val="2000"/>
              <a:buChar char="•"/>
            </a:pPr>
            <a:r>
              <a:rPr lang="en" sz="2000"/>
              <a:t>Journal club 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B71B"/>
              </a:buClr>
              <a:buSzPts val="2000"/>
              <a:buChar char="•"/>
            </a:pPr>
            <a:r>
              <a:rPr lang="en" sz="2000"/>
              <a:t>Short film screenings 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B71B"/>
              </a:buClr>
              <a:buSzPts val="2000"/>
              <a:buChar char="•"/>
            </a:pPr>
            <a:r>
              <a:rPr lang="en" sz="2000"/>
              <a:t>Service hours</a:t>
            </a:r>
            <a:endParaRPr sz="2000"/>
          </a:p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56" name="Google Shape;256;p41"/>
          <p:cNvSpPr txBox="1"/>
          <p:nvPr>
            <p:ph type="title"/>
          </p:nvPr>
        </p:nvSpPr>
        <p:spPr>
          <a:xfrm>
            <a:off x="466425" y="200713"/>
            <a:ext cx="7886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</a:pPr>
            <a:r>
              <a:rPr lang="en"/>
              <a:t>Didactic</a:t>
            </a:r>
            <a:r>
              <a:rPr lang="en"/>
              <a:t> Events</a:t>
            </a:r>
            <a:endParaRPr/>
          </a:p>
        </p:txBody>
      </p:sp>
      <p:pic>
        <p:nvPicPr>
          <p:cNvPr descr="Logo&#10;&#10;Description automatically generated" id="257" name="Google Shape;25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450" y="648950"/>
            <a:ext cx="1834576" cy="27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5325" y="1482525"/>
            <a:ext cx="1834575" cy="276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idx="1" type="body"/>
          </p:nvPr>
        </p:nvSpPr>
        <p:spPr>
          <a:xfrm>
            <a:off x="466425" y="906150"/>
            <a:ext cx="80406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/>
              <a:t>History</a:t>
            </a:r>
            <a:r>
              <a:rPr lang="en" sz="2000"/>
              <a:t> of ethical involvement in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</a:rPr>
              <a:t> Quality Improvement and Medical Education research </a:t>
            </a:r>
            <a:endParaRPr b="1" sz="2000">
              <a:solidFill>
                <a:schemeClr val="lt2"/>
              </a:solidFill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/>
              <a:t>Open to collaborations with faculty and students interested in research that improves options for our clients</a:t>
            </a:r>
            <a:endParaRPr sz="2000"/>
          </a:p>
          <a:p>
            <a:pPr indent="-3556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/>
              <a:t>Opportunities to present findings</a:t>
            </a:r>
            <a:endParaRPr sz="2000"/>
          </a:p>
          <a:p>
            <a:pPr indent="-3556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Requests for collaboration go </a:t>
            </a:r>
            <a:r>
              <a:rPr b="1" lang="en" sz="2000">
                <a:solidFill>
                  <a:schemeClr val="lt2"/>
                </a:solidFill>
              </a:rPr>
              <a:t>through our </a:t>
            </a:r>
            <a:r>
              <a:rPr b="1" lang="en" sz="2000">
                <a:solidFill>
                  <a:schemeClr val="lt2"/>
                </a:solidFill>
              </a:rPr>
              <a:t>dissemination form! </a:t>
            </a:r>
            <a:endParaRPr b="1" sz="2000">
              <a:solidFill>
                <a:schemeClr val="lt2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/>
              <a:t>Email: info@streetmedatpitt.org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/>
              <a:t>Ongoing topics of interest include:</a:t>
            </a:r>
            <a:endParaRPr sz="2000"/>
          </a:p>
          <a:p>
            <a:pPr indent="-3556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/>
              <a:t>Impact of a Street Medicine Consult Service, </a:t>
            </a:r>
            <a:r>
              <a:rPr lang="en" sz="2000"/>
              <a:t>Lowering</a:t>
            </a:r>
            <a:r>
              <a:rPr lang="en" sz="2000"/>
              <a:t> </a:t>
            </a:r>
            <a:r>
              <a:rPr lang="en" sz="2000"/>
              <a:t>the barriers to buprenorphine access, Barriers</a:t>
            </a:r>
            <a:r>
              <a:rPr lang="en" sz="2000"/>
              <a:t> to care in the ER</a:t>
            </a:r>
            <a:endParaRPr sz="2000"/>
          </a:p>
        </p:txBody>
      </p:sp>
      <p:sp>
        <p:nvSpPr>
          <p:cNvPr id="265" name="Google Shape;265;p42"/>
          <p:cNvSpPr txBox="1"/>
          <p:nvPr>
            <p:ph type="title"/>
          </p:nvPr>
        </p:nvSpPr>
        <p:spPr>
          <a:xfrm>
            <a:off x="466425" y="200713"/>
            <a:ext cx="7886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</a:pPr>
            <a:r>
              <a:rPr lang="en"/>
              <a:t>Research </a:t>
            </a:r>
            <a:endParaRPr/>
          </a:p>
        </p:txBody>
      </p:sp>
      <p:pic>
        <p:nvPicPr>
          <p:cNvPr descr="Logo&#10;&#10;Description automatically generated" id="266" name="Google Shape;26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375" y="0"/>
            <a:ext cx="3795550" cy="12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0" y="1153350"/>
            <a:ext cx="5021100" cy="3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200"/>
              <a:t>Community resources</a:t>
            </a:r>
            <a:endParaRPr b="1" sz="2200"/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683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Allegheny Link</a:t>
            </a:r>
            <a:endParaRPr sz="2200"/>
          </a:p>
          <a:p>
            <a:pPr indent="-3683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Reaching out on the streets (Roots)</a:t>
            </a:r>
            <a:endParaRPr sz="2200"/>
          </a:p>
          <a:p>
            <a:pPr indent="-3683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Community health clinics and 2AC</a:t>
            </a:r>
            <a:endParaRPr sz="2200"/>
          </a:p>
          <a:p>
            <a:pPr indent="-3683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Shelters</a:t>
            </a:r>
            <a:endParaRPr sz="2200"/>
          </a:p>
          <a:p>
            <a:pPr indent="-3683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Outreach teams</a:t>
            </a:r>
            <a:endParaRPr sz="2200"/>
          </a:p>
          <a:p>
            <a:pPr indent="-3683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Healthcare workers</a:t>
            </a:r>
            <a:endParaRPr sz="2200"/>
          </a:p>
          <a:p>
            <a:pPr indent="-3683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Neighborhood legal project</a:t>
            </a:r>
            <a:endParaRPr sz="2200"/>
          </a:p>
        </p:txBody>
      </p:sp>
      <p:sp>
        <p:nvSpPr>
          <p:cNvPr id="273" name="Google Shape;273;p43"/>
          <p:cNvSpPr txBox="1"/>
          <p:nvPr>
            <p:ph type="title"/>
          </p:nvPr>
        </p:nvSpPr>
        <p:spPr>
          <a:xfrm>
            <a:off x="628650" y="387178"/>
            <a:ext cx="78867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/>
              <a:t>Main Collaborations</a:t>
            </a:r>
            <a:endParaRPr/>
          </a:p>
        </p:txBody>
      </p:sp>
      <p:pic>
        <p:nvPicPr>
          <p:cNvPr descr="Logo&#10;&#10;Description automatically generated" id="274" name="Google Shape;27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/>
          <p:nvPr/>
        </p:nvSpPr>
        <p:spPr>
          <a:xfrm>
            <a:off x="5947700" y="4347650"/>
            <a:ext cx="2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3"/>
          <p:cNvSpPr txBox="1"/>
          <p:nvPr>
            <p:ph idx="1" type="body"/>
          </p:nvPr>
        </p:nvSpPr>
        <p:spPr>
          <a:xfrm>
            <a:off x="4572000" y="1153350"/>
            <a:ext cx="4442100" cy="28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200"/>
              <a:t>Student-led</a:t>
            </a:r>
            <a:endParaRPr b="1" sz="2200"/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683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Social work</a:t>
            </a:r>
            <a:endParaRPr sz="2200"/>
          </a:p>
          <a:p>
            <a:pPr indent="-3683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Law</a:t>
            </a:r>
            <a:endParaRPr sz="2200"/>
          </a:p>
          <a:p>
            <a:pPr indent="-3683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Occupational therapy</a:t>
            </a:r>
            <a:endParaRPr sz="2200"/>
          </a:p>
          <a:p>
            <a:pPr indent="-3683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Pharmacy</a:t>
            </a:r>
            <a:endParaRPr sz="2200"/>
          </a:p>
          <a:p>
            <a:pPr indent="-3683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Street dogs</a:t>
            </a:r>
            <a:endParaRPr sz="2200"/>
          </a:p>
          <a:p>
            <a:pPr indent="-3683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Nutrition </a:t>
            </a:r>
            <a:endParaRPr sz="2200"/>
          </a:p>
          <a:p>
            <a:pPr indent="-3683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Food recovery</a:t>
            </a:r>
            <a:endParaRPr sz="2200"/>
          </a:p>
          <a:p>
            <a:pPr indent="-3683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Public health</a:t>
            </a:r>
            <a:endParaRPr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/>
          <p:nvPr/>
        </p:nvSpPr>
        <p:spPr>
          <a:xfrm>
            <a:off x="302000" y="1772400"/>
            <a:ext cx="2282700" cy="2650500"/>
          </a:xfrm>
          <a:prstGeom prst="roundRect">
            <a:avLst>
              <a:gd fmla="val 16667" name="adj"/>
            </a:avLst>
          </a:prstGeom>
          <a:solidFill>
            <a:srgbClr val="003594">
              <a:alpha val="745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800" lvl="0" marL="57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Occupational</a:t>
            </a:r>
            <a:r>
              <a:rPr lang="en" sz="1100">
                <a:solidFill>
                  <a:srgbClr val="FFFFFF"/>
                </a:solidFill>
              </a:rPr>
              <a:t> </a:t>
            </a: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Therapy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57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Nutrition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57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Athletic Training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57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Emergency Medicine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57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Physical Therapy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57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Physician Assistant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57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Audiology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4"/>
          <p:cNvSpPr/>
          <p:nvPr/>
        </p:nvSpPr>
        <p:spPr>
          <a:xfrm>
            <a:off x="2756038" y="720588"/>
            <a:ext cx="2211600" cy="61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Medicine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4"/>
          <p:cNvSpPr/>
          <p:nvPr/>
        </p:nvSpPr>
        <p:spPr>
          <a:xfrm>
            <a:off x="345798" y="720587"/>
            <a:ext cx="2211600" cy="94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 and Rehabilitation Sciences (SHRS)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4"/>
          <p:cNvSpPr/>
          <p:nvPr/>
        </p:nvSpPr>
        <p:spPr>
          <a:xfrm>
            <a:off x="7079825" y="1721575"/>
            <a:ext cx="1813800" cy="39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4"/>
          <p:cNvSpPr/>
          <p:nvPr/>
        </p:nvSpPr>
        <p:spPr>
          <a:xfrm>
            <a:off x="7079825" y="1230325"/>
            <a:ext cx="1813800" cy="39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Social Work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4"/>
          <p:cNvSpPr/>
          <p:nvPr/>
        </p:nvSpPr>
        <p:spPr>
          <a:xfrm>
            <a:off x="5133145" y="720588"/>
            <a:ext cx="1813800" cy="61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Health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4"/>
          <p:cNvSpPr/>
          <p:nvPr/>
        </p:nvSpPr>
        <p:spPr>
          <a:xfrm>
            <a:off x="7087850" y="720575"/>
            <a:ext cx="1813800" cy="39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Pharmacy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4"/>
          <p:cNvSpPr/>
          <p:nvPr/>
        </p:nvSpPr>
        <p:spPr>
          <a:xfrm>
            <a:off x="7079825" y="2212827"/>
            <a:ext cx="1813800" cy="42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Nursing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4"/>
          <p:cNvSpPr/>
          <p:nvPr/>
        </p:nvSpPr>
        <p:spPr>
          <a:xfrm>
            <a:off x="7079825" y="3339327"/>
            <a:ext cx="1813800" cy="51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Undergraduate Studies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4"/>
          <p:cNvSpPr/>
          <p:nvPr/>
        </p:nvSpPr>
        <p:spPr>
          <a:xfrm>
            <a:off x="2717575" y="1417750"/>
            <a:ext cx="2282700" cy="3659400"/>
          </a:xfrm>
          <a:prstGeom prst="roundRect">
            <a:avLst>
              <a:gd fmla="val 16667" name="adj"/>
            </a:avLst>
          </a:prstGeom>
          <a:solidFill>
            <a:srgbClr val="003594">
              <a:alpha val="745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Pediatrics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Internal Medicine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PM&amp;R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Emergency Medicine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Addiction Medicine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Psychiatry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Family Medicine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Podiatry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Palliative Care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Med-Peds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4"/>
          <p:cNvSpPr/>
          <p:nvPr/>
        </p:nvSpPr>
        <p:spPr>
          <a:xfrm>
            <a:off x="5133150" y="1417750"/>
            <a:ext cx="1813800" cy="3005100"/>
          </a:xfrm>
          <a:prstGeom prst="roundRect">
            <a:avLst>
              <a:gd fmla="val 16667" name="adj"/>
            </a:avLst>
          </a:prstGeom>
          <a:solidFill>
            <a:srgbClr val="003594">
              <a:alpha val="745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Behavioral and Community Health Sciences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Health Policy and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Epidemiology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4"/>
          <p:cNvSpPr txBox="1"/>
          <p:nvPr>
            <p:ph type="ctrTitle"/>
          </p:nvPr>
        </p:nvSpPr>
        <p:spPr>
          <a:xfrm>
            <a:off x="299934" y="147785"/>
            <a:ext cx="85491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Black"/>
              <a:buNone/>
            </a:pPr>
            <a:r>
              <a:rPr lang="en" sz="2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Involvement so far from 2</a:t>
            </a:r>
            <a:r>
              <a:rPr lang="en" sz="2400">
                <a:solidFill>
                  <a:schemeClr val="lt1"/>
                </a:solidFill>
              </a:rPr>
              <a:t>6</a:t>
            </a:r>
            <a:r>
              <a:rPr lang="en" sz="2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areas of practice: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descr="Logo&#10;&#10;Description automatically generated" id="293" name="Google Shape;29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3125" y="4422900"/>
            <a:ext cx="671000" cy="6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4"/>
          <p:cNvSpPr/>
          <p:nvPr/>
        </p:nvSpPr>
        <p:spPr>
          <a:xfrm>
            <a:off x="7079825" y="2790025"/>
            <a:ext cx="1813800" cy="39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Engineering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4"/>
          <p:cNvSpPr/>
          <p:nvPr/>
        </p:nvSpPr>
        <p:spPr>
          <a:xfrm>
            <a:off x="7079825" y="4009825"/>
            <a:ext cx="1813800" cy="39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Nutrition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idx="1" type="body"/>
          </p:nvPr>
        </p:nvSpPr>
        <p:spPr>
          <a:xfrm>
            <a:off x="268350" y="940050"/>
            <a:ext cx="8471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500"/>
              <a:t>Split into your groups and brainstorm how you would respond to the scenario you’re given. Consider the following:</a:t>
            </a:r>
            <a:endParaRPr b="1" sz="2500"/>
          </a:p>
          <a:p>
            <a:pPr indent="-368300" lvl="2" marL="13716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What concerns does this person have and what barriers are they facing?</a:t>
            </a:r>
            <a:endParaRPr sz="2200"/>
          </a:p>
          <a:p>
            <a:pPr indent="-368300" lvl="2" marL="13716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What could you do in the moment?</a:t>
            </a:r>
            <a:endParaRPr sz="2200"/>
          </a:p>
          <a:p>
            <a:pPr indent="-368300" lvl="2" marL="13716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What resources could you connect to?</a:t>
            </a:r>
            <a:endParaRPr sz="2200"/>
          </a:p>
          <a:p>
            <a:pPr indent="-368300" lvl="2" marL="13716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Do they need support from outside of our network?</a:t>
            </a:r>
            <a:endParaRPr sz="2200"/>
          </a:p>
          <a:p>
            <a:pPr indent="-368300" lvl="2" marL="13716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What could your team work on in the long-term to help folks in these circumstances?</a:t>
            </a:r>
            <a:endParaRPr sz="2200"/>
          </a:p>
        </p:txBody>
      </p:sp>
      <p:sp>
        <p:nvSpPr>
          <p:cNvPr id="301" name="Google Shape;301;p45"/>
          <p:cNvSpPr txBox="1"/>
          <p:nvPr>
            <p:ph type="title"/>
          </p:nvPr>
        </p:nvSpPr>
        <p:spPr>
          <a:xfrm>
            <a:off x="628650" y="387178"/>
            <a:ext cx="78867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/>
              <a:t>Scenario Workshop</a:t>
            </a:r>
            <a:endParaRPr/>
          </a:p>
        </p:txBody>
      </p:sp>
      <p:pic>
        <p:nvPicPr>
          <p:cNvPr descr="Logo&#10;&#10;Description automatically generated" id="302" name="Google Shape;3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8"/>
          <p:cNvSpPr txBox="1"/>
          <p:nvPr>
            <p:ph type="ctrTitle"/>
          </p:nvPr>
        </p:nvSpPr>
        <p:spPr>
          <a:xfrm>
            <a:off x="4863651" y="151610"/>
            <a:ext cx="36459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" sz="3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About Us</a:t>
            </a:r>
            <a:endParaRPr/>
          </a:p>
        </p:txBody>
      </p:sp>
      <p:sp>
        <p:nvSpPr>
          <p:cNvPr id="142" name="Google Shape;142;p28"/>
          <p:cNvSpPr txBox="1"/>
          <p:nvPr>
            <p:ph idx="1" type="subTitle"/>
          </p:nvPr>
        </p:nvSpPr>
        <p:spPr>
          <a:xfrm>
            <a:off x="4626375" y="735598"/>
            <a:ext cx="4186200" cy="41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" sz="1600">
                <a:solidFill>
                  <a:schemeClr val="dk1"/>
                </a:solidFill>
              </a:rPr>
              <a:t>Founded in 2021</a:t>
            </a:r>
            <a:r>
              <a:rPr lang="en" sz="1600">
                <a:solidFill>
                  <a:schemeClr val="dk1"/>
                </a:solidFill>
              </a:rPr>
              <a:t> and inspired by Pittsburgh's rich history as the birthplace of street medicine</a:t>
            </a:r>
            <a:endParaRPr b="1" sz="1600">
              <a:solidFill>
                <a:schemeClr val="dk1"/>
              </a:solidFill>
            </a:endParaRPr>
          </a:p>
          <a:p>
            <a:pPr indent="-273050" lvl="0" marL="28575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600"/>
              <a:buChar char="•"/>
            </a:pPr>
            <a:r>
              <a:rPr lang="en" sz="1600">
                <a:solidFill>
                  <a:schemeClr val="dk1"/>
                </a:solidFill>
              </a:rPr>
              <a:t>Current student membership has grown to </a:t>
            </a:r>
            <a:r>
              <a:rPr b="1" lang="en" sz="1600">
                <a:solidFill>
                  <a:schemeClr val="dk1"/>
                </a:solidFill>
              </a:rPr>
              <a:t>over 400 general body members</a:t>
            </a:r>
            <a:r>
              <a:rPr lang="en" sz="1600">
                <a:solidFill>
                  <a:schemeClr val="dk1"/>
                </a:solidFill>
              </a:rPr>
              <a:t> and </a:t>
            </a:r>
            <a:r>
              <a:rPr b="1" lang="en" sz="1600">
                <a:solidFill>
                  <a:schemeClr val="dk1"/>
                </a:solidFill>
              </a:rPr>
              <a:t>over 70 street rounds volunteers. </a:t>
            </a:r>
            <a:endParaRPr sz="1600">
              <a:solidFill>
                <a:schemeClr val="dk1"/>
              </a:solidFill>
            </a:endParaRPr>
          </a:p>
          <a:p>
            <a:pPr indent="-273050" lvl="0" marL="28575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600"/>
              <a:buChar char="•"/>
            </a:pPr>
            <a:r>
              <a:rPr lang="en" sz="1600">
                <a:solidFill>
                  <a:schemeClr val="dk1"/>
                </a:solidFill>
              </a:rPr>
              <a:t>Core clinicians (Med-Peds, PM&amp;R), student </a:t>
            </a:r>
            <a:r>
              <a:rPr b="1" lang="en" sz="1600">
                <a:solidFill>
                  <a:schemeClr val="dk1"/>
                </a:solidFill>
              </a:rPr>
              <a:t>leadership board </a:t>
            </a:r>
            <a:r>
              <a:rPr lang="en" sz="1600">
                <a:solidFill>
                  <a:schemeClr val="dk1"/>
                </a:solidFill>
              </a:rPr>
              <a:t>and advisors</a:t>
            </a:r>
            <a:endParaRPr b="1" sz="1600">
              <a:solidFill>
                <a:schemeClr val="dk1"/>
              </a:solidFill>
            </a:endParaRPr>
          </a:p>
          <a:p>
            <a:pPr indent="-273050" lvl="0" marL="28575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600"/>
              <a:buChar char="•"/>
            </a:pPr>
            <a:r>
              <a:rPr b="1" lang="en" sz="1600" u="sng">
                <a:solidFill>
                  <a:schemeClr val="dk1"/>
                </a:solidFill>
              </a:rPr>
              <a:t>Interdisciplinary</a:t>
            </a:r>
            <a:r>
              <a:rPr lang="en" sz="1600">
                <a:solidFill>
                  <a:schemeClr val="dk1"/>
                </a:solidFill>
              </a:rPr>
              <a:t> and </a:t>
            </a:r>
            <a:r>
              <a:rPr b="1" lang="en" sz="1600" u="sng">
                <a:solidFill>
                  <a:schemeClr val="dk1"/>
                </a:solidFill>
              </a:rPr>
              <a:t>interprofessional:</a:t>
            </a:r>
            <a:r>
              <a:rPr lang="en" sz="1600">
                <a:solidFill>
                  <a:schemeClr val="dk1"/>
                </a:solidFill>
              </a:rPr>
              <a:t> previous collaborations with Public Health, SHRS, Pharmacy, Dental, Social Work and more.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3" name="Google Shape;143;p28"/>
          <p:cNvPicPr preferRelativeResize="0"/>
          <p:nvPr/>
        </p:nvPicPr>
        <p:blipFill rotWithShape="1">
          <a:blip r:embed="rId3">
            <a:alphaModFix/>
          </a:blip>
          <a:srcRect b="0" l="0" r="0" t="17416"/>
          <a:stretch/>
        </p:blipFill>
        <p:spPr>
          <a:xfrm>
            <a:off x="20" y="1"/>
            <a:ext cx="4686977" cy="5143499"/>
          </a:xfrm>
          <a:custGeom>
            <a:rect b="b" l="l" r="r" t="t"/>
            <a:pathLst>
              <a:path extrusionOk="0" h="6857998" w="6249303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  <a:effectLst>
            <a:outerShdw blurRad="381000" rotWithShape="0" algn="tl" dist="152400">
              <a:srgbClr val="000000">
                <a:alpha val="9410"/>
              </a:srgbClr>
            </a:outerShdw>
          </a:effectLst>
        </p:spPr>
      </p:pic>
      <p:sp>
        <p:nvSpPr>
          <p:cNvPr id="144" name="Google Shape;144;p28"/>
          <p:cNvSpPr/>
          <p:nvPr/>
        </p:nvSpPr>
        <p:spPr>
          <a:xfrm rot="-5400000">
            <a:off x="1803000" y="2243528"/>
            <a:ext cx="5143091" cy="656037"/>
          </a:xfrm>
          <a:custGeom>
            <a:rect b="b" l="l" r="r" t="t"/>
            <a:pathLst>
              <a:path extrusionOk="0" h="874716" w="6857455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/>
          <p:nvPr/>
        </p:nvSpPr>
        <p:spPr>
          <a:xfrm rot="-5400000">
            <a:off x="1802999" y="2243528"/>
            <a:ext cx="5143091" cy="656037"/>
          </a:xfrm>
          <a:custGeom>
            <a:rect b="b" l="l" r="r" t="t"/>
            <a:pathLst>
              <a:path extrusionOk="0" h="874716" w="6857455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rotWithShape="1">
            <a:blip r:embed="rId4">
              <a:alphaModFix amt="57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146" name="Google Shape;14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3724072" y="471951"/>
            <a:ext cx="49398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Font typeface="Arial Black"/>
              <a:buNone/>
            </a:pPr>
            <a:r>
              <a:rPr lang="en" sz="3100"/>
              <a:t>Participant Testimonies</a:t>
            </a:r>
            <a:endParaRPr/>
          </a:p>
        </p:txBody>
      </p:sp>
      <p:sp>
        <p:nvSpPr>
          <p:cNvPr id="308" name="Google Shape;308;p46"/>
          <p:cNvSpPr txBox="1"/>
          <p:nvPr>
            <p:ph idx="1" type="body"/>
          </p:nvPr>
        </p:nvSpPr>
        <p:spPr>
          <a:xfrm>
            <a:off x="3554053" y="1432674"/>
            <a:ext cx="5476200" cy="3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“Each encounter was different, but equally rewarding. I appreciate that unlike traditional clinics, </a:t>
            </a:r>
            <a:r>
              <a:rPr b="1" lang="en" sz="1400">
                <a:solidFill>
                  <a:schemeClr val="lt2"/>
                </a:solidFill>
              </a:rPr>
              <a:t>street medicine requires a greater degree of flexibility, problem solving, and empathy</a:t>
            </a:r>
            <a:r>
              <a:rPr lang="en" sz="1400"/>
              <a:t>.”</a:t>
            </a:r>
            <a:endParaRPr sz="1400"/>
          </a:p>
          <a:p>
            <a:pPr indent="0" lvl="1" marL="342900" rtl="0" algn="l">
              <a:lnSpc>
                <a:spcPct val="125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</a:pPr>
            <a:r>
              <a:rPr i="1" lang="en" sz="1400"/>
              <a:t>Lee Varelas, MD, PGY-1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220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"My expectations were definitely met - maybe even exceeded. I was surprised by how it was more about material and food needs for folks. </a:t>
            </a:r>
            <a:r>
              <a:rPr b="1" lang="en" sz="1400">
                <a:solidFill>
                  <a:schemeClr val="lt2"/>
                </a:solidFill>
              </a:rPr>
              <a:t>A lot of them just wanted someone to listen. </a:t>
            </a:r>
            <a:r>
              <a:rPr lang="en" sz="1400"/>
              <a:t>A lot of folks also have a distrust of medicine (rightfully) and</a:t>
            </a:r>
            <a:r>
              <a:rPr lang="en" sz="1400">
                <a:solidFill>
                  <a:schemeClr val="lt2"/>
                </a:solidFill>
              </a:rPr>
              <a:t> </a:t>
            </a:r>
            <a:r>
              <a:rPr b="1" lang="en" sz="1400">
                <a:solidFill>
                  <a:schemeClr val="lt2"/>
                </a:solidFill>
              </a:rPr>
              <a:t>knowing that this is often the case for marginalized folks is always a good reminder.</a:t>
            </a:r>
            <a:r>
              <a:rPr lang="en" sz="1400">
                <a:solidFill>
                  <a:schemeClr val="lt2"/>
                </a:solidFill>
              </a:rPr>
              <a:t> </a:t>
            </a:r>
            <a:r>
              <a:rPr lang="en" sz="1400"/>
              <a:t>Definitely will be going on rounds again."</a:t>
            </a:r>
            <a:endParaRPr/>
          </a:p>
          <a:p>
            <a:pPr indent="0" lvl="1" marL="342900" rtl="0" algn="l">
              <a:lnSpc>
                <a:spcPct val="125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</a:pPr>
            <a:r>
              <a:rPr i="1" lang="en" sz="1400"/>
              <a:t>Street Rounds participant, September 2022</a:t>
            </a:r>
            <a:endParaRPr/>
          </a:p>
        </p:txBody>
      </p:sp>
      <p:cxnSp>
        <p:nvCxnSpPr>
          <p:cNvPr id="309" name="Google Shape;309;p46"/>
          <p:cNvCxnSpPr/>
          <p:nvPr/>
        </p:nvCxnSpPr>
        <p:spPr>
          <a:xfrm>
            <a:off x="3777625" y="1436587"/>
            <a:ext cx="4731900" cy="0"/>
          </a:xfrm>
          <a:prstGeom prst="straightConnector1">
            <a:avLst/>
          </a:prstGeom>
          <a:noFill/>
          <a:ln cap="flat" cmpd="sng" w="19050">
            <a:solidFill>
              <a:srgbClr val="3C7BC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Logo&#10;&#10;Description automatically generated" id="310" name="Google Shape;31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6" title="processed-22A8BCD8-F05A-4922-8B37-ABD98C1F9DC0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249253" cy="4329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type="title"/>
          </p:nvPr>
        </p:nvSpPr>
        <p:spPr>
          <a:xfrm>
            <a:off x="466434" y="342903"/>
            <a:ext cx="7886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 Black"/>
              <a:buNone/>
            </a:pPr>
            <a:r>
              <a:rPr lang="en" sz="2800"/>
              <a:t>Join Street Medicine at Pitt</a:t>
            </a:r>
            <a:endParaRPr/>
          </a:p>
        </p:txBody>
      </p:sp>
      <p:pic>
        <p:nvPicPr>
          <p:cNvPr descr="Route (Two Pins With A Path) with solid fill" id="317" name="Google Shape;31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8953" y="4081668"/>
            <a:ext cx="964097" cy="968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318" name="Google Shape;31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7"/>
          <p:cNvSpPr txBox="1"/>
          <p:nvPr>
            <p:ph idx="1" type="body"/>
          </p:nvPr>
        </p:nvSpPr>
        <p:spPr>
          <a:xfrm>
            <a:off x="466425" y="1301475"/>
            <a:ext cx="8369400" cy="31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</a:rPr>
              <a:t>Interested in joining the board or volunteering?</a:t>
            </a:r>
            <a:endParaRPr b="1"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</a:rPr>
              <a:t>Email </a:t>
            </a:r>
            <a:r>
              <a:rPr b="1" lang="en" sz="1600">
                <a:solidFill>
                  <a:schemeClr val="lt2"/>
                </a:solidFill>
              </a:rPr>
              <a:t>info@streetmedatpitt.org</a:t>
            </a:r>
            <a:endParaRPr b="1" sz="1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-156125"/>
            <a:ext cx="9144025" cy="52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/>
          <p:nvPr/>
        </p:nvSpPr>
        <p:spPr>
          <a:xfrm>
            <a:off x="3164475" y="4624250"/>
            <a:ext cx="4438200" cy="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b="1" lang="en" sz="1350" u="sng">
                <a:solidFill>
                  <a:schemeClr val="hlink"/>
                </a:solidFill>
                <a:hlinkClick r:id="rId4"/>
              </a:rPr>
              <a:t>http://streetmedicine.org/wordpress/about-the-institute/</a:t>
            </a:r>
            <a:r>
              <a:rPr b="1" lang="en" sz="1350">
                <a:solidFill>
                  <a:schemeClr val="dk1"/>
                </a:solidFill>
              </a:rPr>
              <a:t> </a:t>
            </a:r>
            <a:endParaRPr b="1"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8775"/>
            <a:ext cx="9144000" cy="52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 txBox="1"/>
          <p:nvPr/>
        </p:nvSpPr>
        <p:spPr>
          <a:xfrm>
            <a:off x="3096000" y="4741825"/>
            <a:ext cx="4905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b="1" lang="en" sz="1350" u="sng">
                <a:solidFill>
                  <a:schemeClr val="hlink"/>
                </a:solidFill>
                <a:hlinkClick r:id="rId4"/>
              </a:rPr>
              <a:t>http://streetmedicine.org/wordpress/about-the-institute/</a:t>
            </a:r>
            <a:r>
              <a:rPr b="1" lang="en" sz="1350">
                <a:solidFill>
                  <a:schemeClr val="dk1"/>
                </a:solidFill>
              </a:rPr>
              <a:t> </a:t>
            </a:r>
            <a:endParaRPr b="1"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9144000" cy="5143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9144000" cy="5143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-2"/>
            <a:ext cx="914400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   </a:t>
            </a:r>
            <a:endParaRPr/>
          </a:p>
        </p:txBody>
      </p:sp>
      <p:sp>
        <p:nvSpPr>
          <p:cNvPr id="196" name="Google Shape;196;p35"/>
          <p:cNvSpPr txBox="1"/>
          <p:nvPr>
            <p:ph type="ctrTitle"/>
          </p:nvPr>
        </p:nvSpPr>
        <p:spPr>
          <a:xfrm>
            <a:off x="313500" y="725000"/>
            <a:ext cx="8151300" cy="2743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30480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b="1" lang="en" sz="2250" u="sng">
                <a:latin typeface="Arial"/>
                <a:ea typeface="Arial"/>
                <a:cs typeface="Arial"/>
                <a:sym typeface="Arial"/>
                <a:hlinkClick r:id="rId3"/>
              </a:rPr>
              <a:t>One Bridge to the Next Trailer</a:t>
            </a:r>
            <a:endParaRPr b="1" sz="2250" u="sng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20">
      <a:dk1>
        <a:srgbClr val="003493"/>
      </a:dk1>
      <a:lt1>
        <a:srgbClr val="FFFFFF"/>
      </a:lt1>
      <a:dk2>
        <a:srgbClr val="00205B"/>
      </a:dk2>
      <a:lt2>
        <a:srgbClr val="FFB71B"/>
      </a:lt2>
      <a:accent1>
        <a:srgbClr val="B48400"/>
      </a:accent1>
      <a:accent2>
        <a:srgbClr val="49C1E0"/>
      </a:accent2>
      <a:accent3>
        <a:srgbClr val="96989A"/>
      </a:accent3>
      <a:accent4>
        <a:srgbClr val="000000"/>
      </a:accent4>
      <a:accent5>
        <a:srgbClr val="DB5729"/>
      </a:accent5>
      <a:accent6>
        <a:srgbClr val="008163"/>
      </a:accent6>
      <a:hlink>
        <a:srgbClr val="05E5FF"/>
      </a:hlink>
      <a:folHlink>
        <a:srgbClr val="00DBD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